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2" r:id="rId3"/>
    <p:sldId id="284" r:id="rId4"/>
    <p:sldId id="260" r:id="rId5"/>
    <p:sldId id="261" r:id="rId6"/>
    <p:sldId id="262" r:id="rId7"/>
    <p:sldId id="263" r:id="rId8"/>
    <p:sldId id="264" r:id="rId9"/>
    <p:sldId id="265" r:id="rId10"/>
    <p:sldId id="266" r:id="rId11"/>
    <p:sldId id="267" r:id="rId12"/>
    <p:sldId id="285" r:id="rId13"/>
    <p:sldId id="28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7DBD1D5-965B-489F-856B-FA5BA64B6C9D}" type="datetimeFigureOut">
              <a:rPr lang="en-AU" smtClean="0"/>
              <a:t>31/10/2018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386611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DBD1D5-965B-489F-856B-FA5BA64B6C9D}" type="datetimeFigureOut">
              <a:rPr lang="en-AU" smtClean="0"/>
              <a:t>31/10/2018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300040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DBD1D5-965B-489F-856B-FA5BA64B6C9D}" type="datetimeFigureOut">
              <a:rPr lang="en-AU" smtClean="0"/>
              <a:t>31/10/2018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50759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DBD1D5-965B-489F-856B-FA5BA64B6C9D}" type="datetimeFigureOut">
              <a:rPr lang="en-AU" smtClean="0"/>
              <a:t>31/10/2018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51824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BD1D5-965B-489F-856B-FA5BA64B6C9D}" type="datetimeFigureOut">
              <a:rPr lang="en-AU" smtClean="0"/>
              <a:t>31/10/2018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29546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7DBD1D5-965B-489F-856B-FA5BA64B6C9D}" type="datetimeFigureOut">
              <a:rPr lang="en-AU" smtClean="0"/>
              <a:t>31/10/2018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42387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7DBD1D5-965B-489F-856B-FA5BA64B6C9D}" type="datetimeFigureOut">
              <a:rPr lang="en-AU" smtClean="0"/>
              <a:t>31/10/2018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162456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7DBD1D5-965B-489F-856B-FA5BA64B6C9D}" type="datetimeFigureOut">
              <a:rPr lang="en-AU" smtClean="0"/>
              <a:t>31/10/2018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386026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BD1D5-965B-489F-856B-FA5BA64B6C9D}" type="datetimeFigureOut">
              <a:rPr lang="en-AU" smtClean="0"/>
              <a:t>31/10/2018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173992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DBD1D5-965B-489F-856B-FA5BA64B6C9D}" type="datetimeFigureOut">
              <a:rPr lang="en-AU" smtClean="0"/>
              <a:t>31/10/2018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244181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DBD1D5-965B-489F-856B-FA5BA64B6C9D}" type="datetimeFigureOut">
              <a:rPr lang="en-AU" smtClean="0"/>
              <a:t>31/10/2018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EC2321-11BC-4619-B4F7-3ADD6262B041}" type="slidenum">
              <a:rPr lang="en-AU" smtClean="0"/>
              <a:t>‹#›</a:t>
            </a:fld>
            <a:endParaRPr lang="en-AU"/>
          </a:p>
        </p:txBody>
      </p:sp>
    </p:spTree>
    <p:extLst>
      <p:ext uri="{BB962C8B-B14F-4D97-AF65-F5344CB8AC3E}">
        <p14:creationId xmlns:p14="http://schemas.microsoft.com/office/powerpoint/2010/main" val="365922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BD1D5-965B-489F-856B-FA5BA64B6C9D}" type="datetimeFigureOut">
              <a:rPr lang="en-AU" smtClean="0"/>
              <a:t>31/10/2018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C2321-11BC-4619-B4F7-3ADD6262B041}" type="slidenum">
              <a:rPr lang="en-AU" smtClean="0"/>
              <a:t>‹#›</a:t>
            </a:fld>
            <a:endParaRPr lang="en-AU"/>
          </a:p>
        </p:txBody>
      </p:sp>
    </p:spTree>
    <p:extLst>
      <p:ext uri="{BB962C8B-B14F-4D97-AF65-F5344CB8AC3E}">
        <p14:creationId xmlns:p14="http://schemas.microsoft.com/office/powerpoint/2010/main" val="2155785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emple of jerusalem in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58"/>
            <a:ext cx="9178344" cy="6883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F:\New folder\qua phu.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654" y="2286000"/>
            <a:ext cx="3595908" cy="4708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400"/>
            <a:ext cx="9144000" cy="584775"/>
          </a:xfrm>
          <a:prstGeom prst="rect">
            <a:avLst/>
          </a:prstGeom>
        </p:spPr>
        <p:txBody>
          <a:bodyPr wrap="square">
            <a:spAutoFit/>
          </a:bodyPr>
          <a:lstStyle/>
          <a:p>
            <a:pPr algn="ctr"/>
            <a:r>
              <a:rPr lang="vi-VN" sz="3200" dirty="0">
                <a:latin typeface="Tahoma" pitchFamily="34" charset="0"/>
                <a:ea typeface="Tahoma" pitchFamily="34" charset="0"/>
                <a:cs typeface="Tahoma" pitchFamily="34" charset="0"/>
              </a:rPr>
              <a:t>32</a:t>
            </a:r>
            <a:r>
              <a:rPr lang="en-AU" sz="3200" dirty="0" err="1">
                <a:latin typeface="Tahoma" pitchFamily="34" charset="0"/>
                <a:ea typeface="Tahoma" pitchFamily="34" charset="0"/>
                <a:cs typeface="Tahoma" pitchFamily="34" charset="0"/>
              </a:rPr>
              <a:t>nd</a:t>
            </a:r>
            <a:r>
              <a:rPr lang="en-AU" sz="3200" dirty="0">
                <a:latin typeface="Tahoma" pitchFamily="34" charset="0"/>
                <a:ea typeface="Tahoma" pitchFamily="34" charset="0"/>
                <a:cs typeface="Tahoma" pitchFamily="34" charset="0"/>
              </a:rPr>
              <a:t> Sunday in Ordinary Time - Year B</a:t>
            </a:r>
          </a:p>
        </p:txBody>
      </p:sp>
      <p:sp>
        <p:nvSpPr>
          <p:cNvPr id="6" name="Rectangle 5"/>
          <p:cNvSpPr/>
          <p:nvPr/>
        </p:nvSpPr>
        <p:spPr>
          <a:xfrm>
            <a:off x="304800" y="-72585"/>
            <a:ext cx="8610600" cy="584775"/>
          </a:xfrm>
          <a:prstGeom prst="rect">
            <a:avLst/>
          </a:prstGeom>
        </p:spPr>
        <p:txBody>
          <a:bodyPr wrap="square">
            <a:spAutoFit/>
          </a:bodyPr>
          <a:lstStyle/>
          <a:p>
            <a:pPr algn="ctr"/>
            <a:r>
              <a:rPr lang="vi-VN" sz="3200" b="1" dirty="0">
                <a:solidFill>
                  <a:srgbClr val="0070C0"/>
                </a:solidFill>
                <a:latin typeface="+mj-lt"/>
              </a:rPr>
              <a:t>Chúa Nhật 32 Thường Niên Năm B</a:t>
            </a:r>
            <a:endParaRPr lang="en-AU" sz="3200" b="1" dirty="0">
              <a:solidFill>
                <a:srgbClr val="0070C0"/>
              </a:solidFill>
              <a:latin typeface="+mj-lt"/>
            </a:endParaRPr>
          </a:p>
        </p:txBody>
      </p:sp>
      <p:sp>
        <p:nvSpPr>
          <p:cNvPr id="5" name="Rectangle 4"/>
          <p:cNvSpPr/>
          <p:nvPr/>
        </p:nvSpPr>
        <p:spPr>
          <a:xfrm>
            <a:off x="2133600" y="5753003"/>
            <a:ext cx="5647592" cy="923330"/>
          </a:xfrm>
          <a:prstGeom prst="rect">
            <a:avLst/>
          </a:prstGeom>
        </p:spPr>
        <p:txBody>
          <a:bodyPr wrap="square">
            <a:spAutoFit/>
          </a:bodyPr>
          <a:lstStyle/>
          <a:p>
            <a:pPr algn="ctr"/>
            <a:r>
              <a:rPr lang="en-AU" sz="3400" dirty="0">
                <a:solidFill>
                  <a:srgbClr val="C00000"/>
                </a:solidFill>
              </a:rPr>
              <a:t>11/11/2018</a:t>
            </a:r>
            <a:endParaRPr lang="vi-VN" sz="3400" dirty="0">
              <a:solidFill>
                <a:srgbClr val="C00000"/>
              </a:solidFill>
            </a:endParaRPr>
          </a:p>
          <a:p>
            <a:pPr algn="ctr"/>
            <a:r>
              <a:rPr lang="vi-VN" sz="2000" dirty="0">
                <a:solidFill>
                  <a:srgbClr val="C00000"/>
                </a:solidFill>
              </a:rPr>
              <a:t>Hùng Phương &amp; Thanh Quảng thự hiện</a:t>
            </a:r>
            <a:endParaRPr lang="en-AU" sz="2000" dirty="0">
              <a:solidFill>
                <a:srgbClr val="C00000"/>
              </a:solidFill>
            </a:endParaRPr>
          </a:p>
        </p:txBody>
      </p:sp>
      <p:pic>
        <p:nvPicPr>
          <p:cNvPr id="2051" name="Picture 3" descr="C:\Users\JOSEPH HUNG\Pictures\Pictures\tai lieu tu Hp 07-10-17\Pictures\hinh cut\chua ( mark ).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38" y="1118175"/>
            <a:ext cx="2302035" cy="577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4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4267200"/>
            <a:ext cx="5760640"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liền gọi các môn đệ lại và nói: "Thầy bảo thật anh em: bà goá nghèo này đã bỏ vào thùng nhiều hơn ai hết.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940" y="116632"/>
            <a:ext cx="2786739"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Then he called to his disciples and said to them, ‘I tell you solemnly, this poor widow has put more in than all who have contributed to the treasury;</a:t>
            </a:r>
          </a:p>
        </p:txBody>
      </p:sp>
      <p:pic>
        <p:nvPicPr>
          <p:cNvPr id="4" name="Picture 2" descr="https://www.lds.org/bc/content/bible-videos/videos/jesus-teaches-about-the-widows-mites/images/4-widows-mite-video-still-I4C3301-2400x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
            <a:ext cx="6248400" cy="416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12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9213" y="3026479"/>
            <a:ext cx="5974314" cy="353943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Quả vậy, mọi người đều rút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từ tiền dư bạc thừa của họ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đem bỏ vào đó;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còn bà này, thì rút từ cái túng thiếu của mình mà bỏ vào đó tất cả tài sản, tất cả những gì bà có để nuôi sống mình...</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518100"/>
            <a:ext cx="3089905"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for they have all put in money they had over, but she from the little she had has put in everything she possessed, all she had to live on.’..</a:t>
            </a:r>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94243" y="-17916"/>
            <a:ext cx="6049757" cy="299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6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emple of jerusalem in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8" y="0"/>
            <a:ext cx="91735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New folder\qua phu 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4191000" cy="482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578" y="25039"/>
            <a:ext cx="9021178" cy="584775"/>
          </a:xfrm>
          <a:prstGeom prst="rect">
            <a:avLst/>
          </a:prstGeom>
        </p:spPr>
        <p:txBody>
          <a:bodyPr wrap="square">
            <a:spAutoFit/>
          </a:bodyPr>
          <a:lstStyle/>
          <a:p>
            <a:pPr algn="ctr"/>
            <a:r>
              <a:rPr lang="vi-VN" sz="3200" dirty="0">
                <a:latin typeface="Tahoma" pitchFamily="34" charset="0"/>
                <a:ea typeface="Tahoma" pitchFamily="34" charset="0"/>
                <a:cs typeface="Tahoma" pitchFamily="34" charset="0"/>
              </a:rPr>
              <a:t>32</a:t>
            </a:r>
            <a:r>
              <a:rPr lang="en-AU" sz="3200" dirty="0" err="1">
                <a:latin typeface="Tahoma" pitchFamily="34" charset="0"/>
                <a:ea typeface="Tahoma" pitchFamily="34" charset="0"/>
                <a:cs typeface="Tahoma" pitchFamily="34" charset="0"/>
              </a:rPr>
              <a:t>nd</a:t>
            </a:r>
            <a:r>
              <a:rPr lang="en-AU" sz="3200" dirty="0">
                <a:latin typeface="Tahoma" pitchFamily="34" charset="0"/>
                <a:ea typeface="Tahoma" pitchFamily="34" charset="0"/>
                <a:cs typeface="Tahoma" pitchFamily="34" charset="0"/>
              </a:rPr>
              <a:t> Sunday in Ordinary Time - Year B</a:t>
            </a:r>
          </a:p>
        </p:txBody>
      </p:sp>
      <p:pic>
        <p:nvPicPr>
          <p:cNvPr id="6" name="Picture 8" descr="C:\Users\JOSEPH HUNG\Pictures\Pictures\tai lieu tu Hp 07-10-17\Pictures\hinh cut\chua by mark.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097" y="1042125"/>
            <a:ext cx="2990902" cy="58254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578" y="494544"/>
            <a:ext cx="9179416" cy="584775"/>
          </a:xfrm>
          <a:prstGeom prst="rect">
            <a:avLst/>
          </a:prstGeom>
        </p:spPr>
        <p:txBody>
          <a:bodyPr wrap="square">
            <a:spAutoFit/>
          </a:bodyPr>
          <a:lstStyle/>
          <a:p>
            <a:pPr algn="ctr"/>
            <a:r>
              <a:rPr lang="vi-VN" sz="3200" b="1" dirty="0">
                <a:solidFill>
                  <a:srgbClr val="FFFF00"/>
                </a:solidFill>
                <a:latin typeface="+mj-lt"/>
              </a:rPr>
              <a:t>Chúa Nhật 32 Thường Niên Năm B</a:t>
            </a:r>
            <a:endParaRPr lang="en-AU" sz="3200" b="1" dirty="0">
              <a:solidFill>
                <a:srgbClr val="FFFF00"/>
              </a:solidFill>
              <a:latin typeface="+mj-lt"/>
            </a:endParaRPr>
          </a:p>
        </p:txBody>
      </p:sp>
    </p:spTree>
    <p:extLst>
      <p:ext uri="{BB962C8B-B14F-4D97-AF65-F5344CB8AC3E}">
        <p14:creationId xmlns:p14="http://schemas.microsoft.com/office/powerpoint/2010/main" val="34577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New folder\qua phu va chu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117" y="1640609"/>
            <a:ext cx="4916642" cy="5282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New folder\qua phu.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8" y="2262794"/>
            <a:ext cx="3491485"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416" y="-28977"/>
            <a:ext cx="9179416" cy="58477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32</a:t>
            </a:r>
            <a:r>
              <a:rPr lang="en-AU" sz="3200" dirty="0" err="1">
                <a:solidFill>
                  <a:schemeClr val="bg1"/>
                </a:solidFill>
                <a:latin typeface="Tahoma" pitchFamily="34" charset="0"/>
                <a:ea typeface="Tahoma" pitchFamily="34" charset="0"/>
                <a:cs typeface="Tahoma" pitchFamily="34" charset="0"/>
              </a:rPr>
              <a:t>nd</a:t>
            </a:r>
            <a:r>
              <a:rPr lang="en-AU" sz="3200" dirty="0">
                <a:solidFill>
                  <a:schemeClr val="bg1"/>
                </a:solidFill>
                <a:latin typeface="Tahoma" pitchFamily="34" charset="0"/>
                <a:ea typeface="Tahoma" pitchFamily="34" charset="0"/>
                <a:cs typeface="Tahoma" pitchFamily="34" charset="0"/>
              </a:rPr>
              <a:t> Sunday in Ordinary Time - Year B</a:t>
            </a:r>
          </a:p>
        </p:txBody>
      </p:sp>
      <p:sp>
        <p:nvSpPr>
          <p:cNvPr id="9" name="Rectangle 8"/>
          <p:cNvSpPr/>
          <p:nvPr/>
        </p:nvSpPr>
        <p:spPr>
          <a:xfrm>
            <a:off x="152400" y="527134"/>
            <a:ext cx="9179416" cy="584775"/>
          </a:xfrm>
          <a:prstGeom prst="rect">
            <a:avLst/>
          </a:prstGeom>
        </p:spPr>
        <p:txBody>
          <a:bodyPr wrap="square">
            <a:spAutoFit/>
          </a:bodyPr>
          <a:lstStyle/>
          <a:p>
            <a:pPr algn="ctr"/>
            <a:r>
              <a:rPr lang="vi-VN" sz="3200" b="1" dirty="0">
                <a:solidFill>
                  <a:srgbClr val="FFFF00"/>
                </a:solidFill>
                <a:latin typeface="+mj-lt"/>
              </a:rPr>
              <a:t>Chúa Nhật 32 Thường Niên Năm B</a:t>
            </a:r>
            <a:endParaRPr lang="en-AU" sz="3200" b="1" dirty="0">
              <a:solidFill>
                <a:srgbClr val="FFFF00"/>
              </a:solidFill>
              <a:latin typeface="+mj-lt"/>
            </a:endParaRPr>
          </a:p>
        </p:txBody>
      </p:sp>
    </p:spTree>
    <p:extLst>
      <p:ext uri="{BB962C8B-B14F-4D97-AF65-F5344CB8AC3E}">
        <p14:creationId xmlns:p14="http://schemas.microsoft.com/office/powerpoint/2010/main" val="781590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796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New folder\qua phu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510" y="-28977"/>
            <a:ext cx="6060904" cy="393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New folder\qua phu.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3" y="2286000"/>
            <a:ext cx="3491485"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8345" y="529082"/>
            <a:ext cx="8763000" cy="584775"/>
          </a:xfrm>
          <a:prstGeom prst="rect">
            <a:avLst/>
          </a:prstGeom>
        </p:spPr>
        <p:txBody>
          <a:bodyPr wrap="square">
            <a:spAutoFit/>
          </a:bodyPr>
          <a:lstStyle/>
          <a:p>
            <a:pPr algn="ctr"/>
            <a:r>
              <a:rPr lang="vi-VN" sz="3200" b="1" dirty="0">
                <a:solidFill>
                  <a:srgbClr val="FFFF00"/>
                </a:solidFill>
                <a:latin typeface="+mj-lt"/>
              </a:rPr>
              <a:t>Chúa Nhật 32 Thường Niên Năm B</a:t>
            </a:r>
            <a:endParaRPr lang="en-AU" sz="3200" b="1" dirty="0">
              <a:solidFill>
                <a:srgbClr val="FFFF00"/>
              </a:solidFill>
              <a:latin typeface="+mj-lt"/>
            </a:endParaRPr>
          </a:p>
        </p:txBody>
      </p:sp>
      <p:sp>
        <p:nvSpPr>
          <p:cNvPr id="9" name="Rectangle 8"/>
          <p:cNvSpPr/>
          <p:nvPr/>
        </p:nvSpPr>
        <p:spPr>
          <a:xfrm>
            <a:off x="0" y="-28977"/>
            <a:ext cx="9144000" cy="58477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32</a:t>
            </a:r>
            <a:r>
              <a:rPr lang="en-AU" sz="3200" dirty="0" err="1">
                <a:solidFill>
                  <a:schemeClr val="bg1"/>
                </a:solidFill>
                <a:latin typeface="Tahoma" pitchFamily="34" charset="0"/>
                <a:ea typeface="Tahoma" pitchFamily="34" charset="0"/>
                <a:cs typeface="Tahoma" pitchFamily="34" charset="0"/>
              </a:rPr>
              <a:t>nd</a:t>
            </a:r>
            <a:r>
              <a:rPr lang="en-AU" sz="3200" dirty="0">
                <a:solidFill>
                  <a:schemeClr val="bg1"/>
                </a:solidFill>
                <a:latin typeface="Tahoma" pitchFamily="34" charset="0"/>
                <a:ea typeface="Tahoma" pitchFamily="34" charset="0"/>
                <a:cs typeface="Tahoma" pitchFamily="34" charset="0"/>
              </a:rPr>
              <a:t> Sunday in Ordinary Time - Year B</a:t>
            </a:r>
          </a:p>
        </p:txBody>
      </p:sp>
    </p:spTree>
    <p:extLst>
      <p:ext uri="{BB962C8B-B14F-4D97-AF65-F5344CB8AC3E}">
        <p14:creationId xmlns:p14="http://schemas.microsoft.com/office/powerpoint/2010/main" val="367674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temple of jerusalem in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 y="0"/>
            <a:ext cx="91395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OSEPH HUNG\Pictures\Pictures\tai lieu tu Hp 07-10-17\Pictures\hinh cut\chua lam phep l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125055" cy="579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New folder\qua phu.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525" y="2286000"/>
            <a:ext cx="349148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OSEPH HUNG\Pictures\Pictures\tai lieu tu Hp 07-10-17\Pictures\hinh cut\Mar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8977"/>
            <a:ext cx="3460361" cy="18488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5608865" y="152906"/>
            <a:ext cx="34637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latin typeface="Times New Roman" pitchFamily="18" charset="0"/>
                <a:cs typeface="Times New Roman" pitchFamily="18" charset="0"/>
              </a:rPr>
              <a:t>Gospel</a:t>
            </a:r>
          </a:p>
          <a:p>
            <a:pPr algn="ctr"/>
            <a:r>
              <a:rPr lang="en-AU" sz="3200" b="1" dirty="0">
                <a:solidFill>
                  <a:srgbClr val="C00000"/>
                </a:solidFill>
                <a:latin typeface="Times New Roman" pitchFamily="18" charset="0"/>
                <a:cs typeface="Times New Roman" pitchFamily="18" charset="0"/>
              </a:rPr>
              <a:t>Mark</a:t>
            </a:r>
          </a:p>
          <a:p>
            <a:pPr algn="ctr"/>
            <a:r>
              <a:rPr lang="en-AU" sz="3200" b="1" dirty="0">
                <a:solidFill>
                  <a:srgbClr val="C00000"/>
                </a:solidFill>
                <a:latin typeface="Times New Roman" pitchFamily="18" charset="0"/>
                <a:cs typeface="Times New Roman" pitchFamily="18" charset="0"/>
              </a:rPr>
              <a:t>12:38-44</a:t>
            </a:r>
          </a:p>
          <a:p>
            <a:pPr algn="ctr"/>
            <a:r>
              <a:rPr lang="en-AU" sz="3200" b="1" dirty="0" err="1">
                <a:solidFill>
                  <a:srgbClr val="002060"/>
                </a:solidFill>
                <a:latin typeface="Times New Roman" pitchFamily="18" charset="0"/>
                <a:cs typeface="Times New Roman" pitchFamily="18" charset="0"/>
              </a:rPr>
              <a:t>Phúc</a:t>
            </a:r>
            <a:r>
              <a:rPr lang="en-AU" sz="3200" b="1" dirty="0">
                <a:solidFill>
                  <a:srgbClr val="002060"/>
                </a:solidFill>
                <a:latin typeface="Times New Roman" pitchFamily="18" charset="0"/>
                <a:cs typeface="Times New Roman" pitchFamily="18" charset="0"/>
              </a:rPr>
              <a:t> </a:t>
            </a:r>
            <a:r>
              <a:rPr lang="en-AU" sz="3200" b="1" dirty="0" err="1">
                <a:solidFill>
                  <a:srgbClr val="002060"/>
                </a:solidFill>
                <a:latin typeface="Times New Roman" pitchFamily="18" charset="0"/>
                <a:cs typeface="Times New Roman" pitchFamily="18" charset="0"/>
              </a:rPr>
              <a:t>Âm</a:t>
            </a:r>
            <a:r>
              <a:rPr lang="en-AU" sz="3200" b="1" dirty="0">
                <a:solidFill>
                  <a:srgbClr val="002060"/>
                </a:solidFill>
                <a:latin typeface="Times New Roman" pitchFamily="18" charset="0"/>
                <a:cs typeface="Times New Roman" pitchFamily="18" charset="0"/>
              </a:rPr>
              <a:t> </a:t>
            </a:r>
            <a:r>
              <a:rPr lang="en-AU" sz="3200" b="1" dirty="0" err="1">
                <a:solidFill>
                  <a:srgbClr val="002060"/>
                </a:solidFill>
                <a:latin typeface="Times New Roman" pitchFamily="18" charset="0"/>
                <a:cs typeface="Times New Roman" pitchFamily="18" charset="0"/>
              </a:rPr>
              <a:t>theo</a:t>
            </a:r>
            <a:r>
              <a:rPr lang="en-AU" sz="3200" b="1" dirty="0">
                <a:solidFill>
                  <a:srgbClr val="002060"/>
                </a:solidFill>
                <a:latin typeface="Times New Roman" pitchFamily="18" charset="0"/>
                <a:cs typeface="Times New Roman" pitchFamily="18" charset="0"/>
              </a:rPr>
              <a:t> </a:t>
            </a:r>
            <a:r>
              <a:rPr lang="en-AU" sz="3200" b="1" dirty="0" err="1">
                <a:solidFill>
                  <a:srgbClr val="002060"/>
                </a:solidFill>
                <a:latin typeface="Times New Roman" pitchFamily="18" charset="0"/>
                <a:cs typeface="Times New Roman" pitchFamily="18" charset="0"/>
              </a:rPr>
              <a:t>Thánh</a:t>
            </a:r>
            <a:r>
              <a:rPr lang="en-AU" sz="3200" b="1" dirty="0">
                <a:solidFill>
                  <a:srgbClr val="002060"/>
                </a:solidFill>
                <a:latin typeface="Times New Roman" pitchFamily="18" charset="0"/>
                <a:cs typeface="Times New Roman" pitchFamily="18" charset="0"/>
              </a:rPr>
              <a:t> </a:t>
            </a:r>
            <a:r>
              <a:rPr lang="en-AU" sz="3200" b="1" dirty="0" err="1">
                <a:solidFill>
                  <a:srgbClr val="002060"/>
                </a:solidFill>
                <a:latin typeface="Times New Roman" pitchFamily="18" charset="0"/>
                <a:cs typeface="Times New Roman" pitchFamily="18" charset="0"/>
              </a:rPr>
              <a:t>Mác-cô</a:t>
            </a:r>
            <a:endParaRPr lang="en-AU" sz="3200" b="1" dirty="0">
              <a:solidFill>
                <a:srgbClr val="002060"/>
              </a:solidFill>
              <a:latin typeface="Times New Roman" pitchFamily="18" charset="0"/>
              <a:cs typeface="Times New Roman" pitchFamily="18" charset="0"/>
            </a:endParaRPr>
          </a:p>
          <a:p>
            <a:pPr algn="ctr"/>
            <a:r>
              <a:rPr lang="en-AU" sz="3200" b="1" dirty="0">
                <a:solidFill>
                  <a:srgbClr val="002060"/>
                </a:solidFill>
                <a:latin typeface="Times New Roman" pitchFamily="18" charset="0"/>
                <a:cs typeface="Times New Roman" pitchFamily="18" charset="0"/>
              </a:rPr>
              <a:t>12:38-44</a:t>
            </a:r>
          </a:p>
        </p:txBody>
      </p:sp>
    </p:spTree>
    <p:extLst>
      <p:ext uri="{BB962C8B-B14F-4D97-AF65-F5344CB8AC3E}">
        <p14:creationId xmlns:p14="http://schemas.microsoft.com/office/powerpoint/2010/main" val="447479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0"/>
            <a:ext cx="5079852" cy="584775"/>
          </a:xfrm>
          <a:prstGeom prst="rect">
            <a:avLst/>
          </a:prstGeom>
        </p:spPr>
        <p:txBody>
          <a:bodyPr wrap="none">
            <a:spAutoFit/>
          </a:bodyPr>
          <a:lstStyle/>
          <a:p>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In his teaching Jesus said, </a:t>
            </a:r>
            <a:endParaRPr lang="en-AU" sz="32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07504" y="5625677"/>
            <a:ext cx="8784976" cy="1077218"/>
          </a:xfrm>
          <a:prstGeom prst="rect">
            <a:avLst/>
          </a:prstGeom>
        </p:spPr>
        <p:txBody>
          <a:bodyPr wrap="squar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hôm</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Trong lúc giảng dạy,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nói rằng :</a:t>
            </a:r>
            <a:endParaRPr lang="en-AU" sz="32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www.lds.org/bc/content/bible-videos/videos/jesus-teaches-about-the-widows-mites/images/jesus-teaches-apost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31" y="584775"/>
            <a:ext cx="7600122" cy="506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5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0167"/>
            <a:ext cx="4572000" cy="255454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‘Beware of the scribes who like to walk about in long robes, to be greeted obsequiously in the market squares, </a:t>
            </a:r>
          </a:p>
        </p:txBody>
      </p:sp>
      <p:sp>
        <p:nvSpPr>
          <p:cNvPr id="3" name="Rectangle 2"/>
          <p:cNvSpPr/>
          <p:nvPr/>
        </p:nvSpPr>
        <p:spPr>
          <a:xfrm>
            <a:off x="4580874" y="3241830"/>
            <a:ext cx="4572000" cy="353943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phải coi chừng những ông kinh sư ưa dạo quanh, xúng xính trong bộ áo thụng,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thích được người ta chào hỏi ở những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nơi công cộng.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https://www.lds.org/bc/content/bible-videos/videos/jesus-teaches-about-the-widows-mites/images/5-widows-mite-video-still-I4C3371-2400x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0"/>
            <a:ext cx="4495800" cy="2997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9" y="4203289"/>
            <a:ext cx="4459915" cy="265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43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661248"/>
            <a:ext cx="8928992"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Họ ưa chiếm ghế danh dự trong hội đường, thích ngồi cỗ nhất trong đám tiệc.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7273" y="83816"/>
            <a:ext cx="8928992"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to take the front seats in the synagogues and the places of honour at banquets;</a:t>
            </a:r>
          </a:p>
        </p:txBody>
      </p:sp>
      <p:pic>
        <p:nvPicPr>
          <p:cNvPr id="4098" name="Picture 2" descr="http://pantoleon.ru/sites/default/files/14121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72" y="1161034"/>
            <a:ext cx="7278027" cy="444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9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4488" y="4114800"/>
            <a:ext cx="5735421"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Họ nuốt hết tài sản của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các bà goá, lại còn làm bộ </a:t>
            </a: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đọc kinh cầu nguyện lâu giờ. Những người ấy sẽ bị kết án nghiêm khắc hơn.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228600"/>
            <a:ext cx="3196344"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these are the men who swallow the property of widows, while making a show of lengthy prayers. The more severe will be the sentence they receive.’</a:t>
            </a:r>
          </a:p>
        </p:txBody>
      </p:sp>
      <p:pic>
        <p:nvPicPr>
          <p:cNvPr id="5122" name="Picture 2" descr="http://media.ldscdn.org/images/media-library/bible-images-the-life-of-jesus-christ/teachings/bible-pictures-sadducees-pharisees-1138177-wall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399" y="0"/>
            <a:ext cx="5943601"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114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705" y="2667000"/>
            <a:ext cx="3995672" cy="4031873"/>
          </a:xfrm>
          <a:prstGeom prst="rect">
            <a:avLst/>
          </a:prstGeom>
        </p:spPr>
        <p:txBody>
          <a:bodyPr wrap="square">
            <a:spAutoFit/>
          </a:bodyPr>
          <a:lstStyle/>
          <a:p>
            <a:pPr algn="ctr"/>
            <a:r>
              <a:rPr lang="vi-VN" dirty="0">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ngồi đối diện với thùng tiền dâng cúng cho Đền Thờ. Người quan sát xem đám đông bỏ tiền vào đó ra sao. Có lắm người giàu bỏ thật nhiều tiền.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6385" y="138741"/>
            <a:ext cx="4840415"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sat down opposite </a:t>
            </a:r>
            <a:endPar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treasury and watched the people putting money into the treasury, </a:t>
            </a:r>
            <a:endPar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many of the rich </a:t>
            </a:r>
            <a:endPar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put in a great deal. </a:t>
            </a:r>
          </a:p>
        </p:txBody>
      </p:sp>
      <p:pic>
        <p:nvPicPr>
          <p:cNvPr id="4" name="Picture 3" descr="https://www.lds.org/bc/content/bible-videos/videos/jesus-teaches-about-the-widows-mites/images/5-widows-mite-video-still-I4C3371-2400x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4786" y="0"/>
            <a:ext cx="3839214" cy="25594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115713"/>
            <a:ext cx="510540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081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6016" y="3645024"/>
            <a:ext cx="4032449"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Cũng có một bà goá nghèo đến bỏ vào đó hai đồng tiền kẽm, trị giá một phần tư đồng xu Rô-ma.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32798" y="1154"/>
            <a:ext cx="239498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 poor widow came and put in two small coins, the equivalent of a penny.</a:t>
            </a:r>
          </a:p>
        </p:txBody>
      </p:sp>
      <p:pic>
        <p:nvPicPr>
          <p:cNvPr id="7172" name="Picture 4" descr="https://www.lds.org/bc/content/bible-videos/videos/jesus-teaches-about-the-widows-mites/images/2-widows-mite-video-still-DSC6405-2400x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37355"/>
            <a:ext cx="4238601" cy="28257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60582" y="1155"/>
            <a:ext cx="6275901" cy="308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030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467</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20</cp:revision>
  <dcterms:created xsi:type="dcterms:W3CDTF">2018-06-07T05:57:13Z</dcterms:created>
  <dcterms:modified xsi:type="dcterms:W3CDTF">2018-10-31T00:52:37Z</dcterms:modified>
</cp:coreProperties>
</file>